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Lst>
  <p:sldSz cy="5143500" cx="9144000"/>
  <p:notesSz cx="6858000" cy="9144000"/>
  <p:embeddedFontLst>
    <p:embeddedFont>
      <p:font typeface="Dosis"/>
      <p:regular r:id="rId12"/>
      <p:bold r:id="rId13"/>
    </p:embeddedFont>
    <p:embeddedFont>
      <p:font typeface="Roboto"/>
      <p:regular r:id="rId14"/>
      <p:bold r:id="rId15"/>
      <p:italic r:id="rId16"/>
      <p:boldItalic r:id="rId17"/>
    </p:embeddedFon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Nunito-boldItalic.fntdata"/><Relationship Id="rId13" Type="http://schemas.openxmlformats.org/officeDocument/2006/relationships/font" Target="fonts/Dosis-bold.fntdata"/><Relationship Id="rId12" Type="http://schemas.openxmlformats.org/officeDocument/2006/relationships/font" Target="fonts/Dosi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Master" Target="slideMasters/slideMaster2.xml"/><Relationship Id="rId19" Type="http://schemas.openxmlformats.org/officeDocument/2006/relationships/font" Target="fonts/Nunito-bold.fntdata"/><Relationship Id="rId6" Type="http://schemas.openxmlformats.org/officeDocument/2006/relationships/notesMaster" Target="notesMasters/notesMaster1.xml"/><Relationship Id="rId18"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4eb8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4eb8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9c81f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9c81f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671aeb9c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671aeb9c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671afdd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671afdd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671afdde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e671afdde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38523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300"/>
              <a:buNone/>
              <a:defRPr b="1" sz="3300">
                <a:solidFill>
                  <a:schemeClr val="lt1"/>
                </a:solidFill>
              </a:defRPr>
            </a:lvl1pPr>
            <a:lvl2pPr lvl="1" algn="ctr">
              <a:spcBef>
                <a:spcPts val="0"/>
              </a:spcBef>
              <a:spcAft>
                <a:spcPts val="0"/>
              </a:spcAft>
              <a:buClr>
                <a:schemeClr val="lt1"/>
              </a:buClr>
              <a:buSzPts val="3300"/>
              <a:buNone/>
              <a:defRPr b="1" sz="3300">
                <a:solidFill>
                  <a:schemeClr val="lt1"/>
                </a:solidFill>
              </a:defRPr>
            </a:lvl2pPr>
            <a:lvl3pPr lvl="2" algn="ctr">
              <a:spcBef>
                <a:spcPts val="0"/>
              </a:spcBef>
              <a:spcAft>
                <a:spcPts val="0"/>
              </a:spcAft>
              <a:buClr>
                <a:schemeClr val="lt1"/>
              </a:buClr>
              <a:buSzPts val="3300"/>
              <a:buNone/>
              <a:defRPr b="1" sz="3300">
                <a:solidFill>
                  <a:schemeClr val="lt1"/>
                </a:solidFill>
              </a:defRPr>
            </a:lvl3pPr>
            <a:lvl4pPr lvl="3" algn="ctr">
              <a:spcBef>
                <a:spcPts val="0"/>
              </a:spcBef>
              <a:spcAft>
                <a:spcPts val="0"/>
              </a:spcAft>
              <a:buClr>
                <a:schemeClr val="lt1"/>
              </a:buClr>
              <a:buSzPts val="3300"/>
              <a:buNone/>
              <a:defRPr b="1" sz="3300">
                <a:solidFill>
                  <a:schemeClr val="lt1"/>
                </a:solidFill>
              </a:defRPr>
            </a:lvl4pPr>
            <a:lvl5pPr lvl="4" algn="ctr">
              <a:spcBef>
                <a:spcPts val="0"/>
              </a:spcBef>
              <a:spcAft>
                <a:spcPts val="0"/>
              </a:spcAft>
              <a:buClr>
                <a:schemeClr val="lt1"/>
              </a:buClr>
              <a:buSzPts val="3300"/>
              <a:buNone/>
              <a:defRPr b="1" sz="3300">
                <a:solidFill>
                  <a:schemeClr val="lt1"/>
                </a:solidFill>
              </a:defRPr>
            </a:lvl5pPr>
            <a:lvl6pPr lvl="5" algn="ctr">
              <a:spcBef>
                <a:spcPts val="0"/>
              </a:spcBef>
              <a:spcAft>
                <a:spcPts val="0"/>
              </a:spcAft>
              <a:buClr>
                <a:schemeClr val="lt1"/>
              </a:buClr>
              <a:buSzPts val="3300"/>
              <a:buNone/>
              <a:defRPr b="1" sz="3300">
                <a:solidFill>
                  <a:schemeClr val="lt1"/>
                </a:solidFill>
              </a:defRPr>
            </a:lvl6pPr>
            <a:lvl7pPr lvl="6" algn="ctr">
              <a:spcBef>
                <a:spcPts val="0"/>
              </a:spcBef>
              <a:spcAft>
                <a:spcPts val="0"/>
              </a:spcAft>
              <a:buClr>
                <a:schemeClr val="lt1"/>
              </a:buClr>
              <a:buSzPts val="3300"/>
              <a:buNone/>
              <a:defRPr b="1" sz="3300">
                <a:solidFill>
                  <a:schemeClr val="lt1"/>
                </a:solidFill>
              </a:defRPr>
            </a:lvl7pPr>
            <a:lvl8pPr lvl="7" algn="ctr">
              <a:spcBef>
                <a:spcPts val="0"/>
              </a:spcBef>
              <a:spcAft>
                <a:spcPts val="0"/>
              </a:spcAft>
              <a:buClr>
                <a:schemeClr val="lt1"/>
              </a:buClr>
              <a:buSzPts val="3300"/>
              <a:buNone/>
              <a:defRPr b="1" sz="3300">
                <a:solidFill>
                  <a:schemeClr val="lt1"/>
                </a:solidFill>
              </a:defRPr>
            </a:lvl8pPr>
            <a:lvl9pPr lvl="8" algn="ctr">
              <a:spcBef>
                <a:spcPts val="0"/>
              </a:spcBef>
              <a:spcAft>
                <a:spcPts val="0"/>
              </a:spcAft>
              <a:buClr>
                <a:schemeClr val="lt1"/>
              </a:buClr>
              <a:buSzPts val="3300"/>
              <a:buNone/>
              <a:defRPr b="1" sz="3300">
                <a:solidFill>
                  <a:schemeClr val="lt1"/>
                </a:solidFill>
              </a:defRPr>
            </a:lvl9pPr>
          </a:lstStyle>
          <a:p/>
        </p:txBody>
      </p:sp>
      <p:sp>
        <p:nvSpPr>
          <p:cNvPr id="11" name="Google Shape;11;p2"/>
          <p:cNvSpPr txBox="1"/>
          <p:nvPr>
            <p:ph idx="1" type="subTitle"/>
          </p:nvPr>
        </p:nvSpPr>
        <p:spPr>
          <a:xfrm>
            <a:off x="4980000" y="2834125"/>
            <a:ext cx="3852300" cy="1713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12175"/>
            <a:ext cx="7632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ferrysetefanus/Predict-Customer-Personality-to-Boost-Marketing-Campaign-by-Using-Machine-Learning"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ferrysetefanus/Predict-Customer-Personality-to-Boost-Marketing-Campaign-by-Using-Machine-Learning" TargetMode="External"/><Relationship Id="rId4" Type="http://schemas.openxmlformats.org/officeDocument/2006/relationships/image" Target="../media/image4.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ferrysetefanus/Predict-Customer-Personality-to-Boost-Marketing-Campaign-by-Using-Machine-Learning"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450625"/>
            <a:ext cx="3736800" cy="20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Dosis"/>
                <a:ea typeface="Dosis"/>
                <a:cs typeface="Dosis"/>
                <a:sym typeface="Dosis"/>
              </a:rPr>
              <a:t>Created by: </a:t>
            </a:r>
            <a:endParaRPr b="1"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b="1" lang="en" sz="1200">
                <a:solidFill>
                  <a:schemeClr val="dk1"/>
                </a:solidFill>
                <a:latin typeface="Dosis"/>
                <a:ea typeface="Dosis"/>
                <a:cs typeface="Dosis"/>
                <a:sym typeface="Dosis"/>
              </a:rPr>
              <a:t>Ferry Setefanus</a:t>
            </a:r>
            <a:endParaRPr b="1"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lang="en" sz="1200">
                <a:solidFill>
                  <a:schemeClr val="dk1"/>
                </a:solidFill>
                <a:latin typeface="Dosis"/>
                <a:ea typeface="Dosis"/>
                <a:cs typeface="Dosis"/>
                <a:sym typeface="Dosis"/>
              </a:rPr>
              <a:t>ferrysetefanus@gmail.com</a:t>
            </a:r>
            <a:endParaRPr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lang="en" sz="1200">
                <a:solidFill>
                  <a:schemeClr val="dk1"/>
                </a:solidFill>
                <a:latin typeface="Dosis"/>
                <a:ea typeface="Dosis"/>
                <a:cs typeface="Dosis"/>
                <a:sym typeface="Dosis"/>
              </a:rPr>
              <a:t>https://www.linkedin.com/in/ferry-setefanus-257098170/</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t/>
            </a:r>
            <a:endParaRPr b="1" sz="1200">
              <a:latin typeface="Dosis"/>
              <a:ea typeface="Dosis"/>
              <a:cs typeface="Dosis"/>
              <a:sym typeface="Dosis"/>
            </a:endParaRPr>
          </a:p>
        </p:txBody>
      </p:sp>
      <p:pic>
        <p:nvPicPr>
          <p:cNvPr id="101" name="Google Shape;101;p25"/>
          <p:cNvPicPr preferRelativeResize="0"/>
          <p:nvPr/>
        </p:nvPicPr>
        <p:blipFill rotWithShape="1">
          <a:blip r:embed="rId4">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02" name="Google Shape;102;p25"/>
          <p:cNvSpPr txBox="1"/>
          <p:nvPr>
            <p:ph idx="1" type="subTitle"/>
          </p:nvPr>
        </p:nvSpPr>
        <p:spPr>
          <a:xfrm>
            <a:off x="4665150" y="2202425"/>
            <a:ext cx="4167000" cy="2298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Clr>
                <a:schemeClr val="dk1"/>
              </a:buClr>
              <a:buSzPts val="1018"/>
              <a:buFont typeface="Arial"/>
              <a:buNone/>
            </a:pPr>
            <a:r>
              <a:rPr lang="en" sz="1050">
                <a:highlight>
                  <a:schemeClr val="lt1"/>
                </a:highlight>
                <a:latin typeface="Roboto"/>
                <a:ea typeface="Roboto"/>
                <a:cs typeface="Roboto"/>
                <a:sym typeface="Roboto"/>
              </a:rPr>
              <a:t>Data Science enthusiast with a bachelor's degree in information systems at STMIK Pontianak. Passionate in data science, data analysis, machine learning and loves learning new things related to technology. Have experience in warehousing field for 4 years. Currently looking for an opportunity to work in the data field.</a:t>
            </a:r>
            <a:endParaRPr sz="2790"/>
          </a:p>
          <a:p>
            <a:pPr indent="0" lvl="0" marL="0" rtl="0" algn="just">
              <a:lnSpc>
                <a:spcPct val="95000"/>
              </a:lnSpc>
              <a:spcBef>
                <a:spcPts val="1200"/>
              </a:spcBef>
              <a:spcAft>
                <a:spcPts val="1200"/>
              </a:spcAft>
              <a:buSzPts val="1018"/>
              <a:buNone/>
            </a:pPr>
            <a:r>
              <a:t/>
            </a:r>
            <a:endParaRPr sz="1217">
              <a:latin typeface="Nunito"/>
              <a:ea typeface="Nunito"/>
              <a:cs typeface="Nunito"/>
              <a:sym typeface="Nunito"/>
            </a:endParaRPr>
          </a:p>
        </p:txBody>
      </p:sp>
      <p:pic>
        <p:nvPicPr>
          <p:cNvPr id="103" name="Google Shape;103;p25"/>
          <p:cNvPicPr preferRelativeResize="0"/>
          <p:nvPr/>
        </p:nvPicPr>
        <p:blipFill>
          <a:blip r:embed="rId5">
            <a:alphaModFix/>
          </a:blip>
          <a:stretch>
            <a:fillRect/>
          </a:stretch>
        </p:blipFill>
        <p:spPr>
          <a:xfrm>
            <a:off x="4665153" y="443225"/>
            <a:ext cx="1218599" cy="172394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6"/>
          <p:cNvSpPr txBox="1"/>
          <p:nvPr>
            <p:ph type="title"/>
          </p:nvPr>
        </p:nvSpPr>
        <p:spPr>
          <a:xfrm>
            <a:off x="0" y="-12175"/>
            <a:ext cx="7926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9" name="Google Shape;109;p26"/>
          <p:cNvSpPr txBox="1"/>
          <p:nvPr>
            <p:ph idx="1" type="body"/>
          </p:nvPr>
        </p:nvSpPr>
        <p:spPr>
          <a:xfrm>
            <a:off x="311700" y="1506875"/>
            <a:ext cx="8520600" cy="3062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solidFill>
                  <a:schemeClr val="dk1"/>
                </a:solidFill>
                <a:latin typeface="Dosis"/>
                <a:ea typeface="Dosis"/>
                <a:cs typeface="Dosis"/>
                <a:sym typeface="Dosis"/>
              </a:rPr>
              <a:t>“</a:t>
            </a:r>
            <a:r>
              <a:rPr lang="en">
                <a:solidFill>
                  <a:schemeClr val="dk1"/>
                </a:solidFill>
                <a:latin typeface="Dosis"/>
                <a:ea typeface="Dosis"/>
                <a:cs typeface="Dosis"/>
                <a:sym typeface="Dosis"/>
              </a:rPr>
              <a:t>A company can develop rapidly when it knows its customer personal behavior, so it can provide better services and benefits to customers who have the potential to become loyal customers. By processing historical marketing campaign data to improve performance and target the right customers so they can transact on the company's platform, from this data insight our focus is to create a cluster prediction model to make it easier for companies to make decisions.</a:t>
            </a:r>
            <a:r>
              <a:rPr lang="en">
                <a:solidFill>
                  <a:schemeClr val="dk1"/>
                </a:solidFill>
                <a:latin typeface="Dosis"/>
                <a:ea typeface="Dosis"/>
                <a:cs typeface="Dosis"/>
                <a:sym typeface="Dosis"/>
              </a:rPr>
              <a:t>”</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title"/>
          </p:nvPr>
        </p:nvSpPr>
        <p:spPr>
          <a:xfrm>
            <a:off x="0" y="-12175"/>
            <a:ext cx="7866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t>For more details</a:t>
            </a:r>
            <a:r>
              <a:rPr lang="en" sz="1100">
                <a:solidFill>
                  <a:srgbClr val="000000"/>
                </a:solidFill>
              </a:rPr>
              <a:t>, </a:t>
            </a:r>
            <a:r>
              <a:rPr lang="en" sz="1100"/>
              <a:t>see</a:t>
            </a:r>
            <a:r>
              <a:rPr lang="en" sz="1100">
                <a:solidFill>
                  <a:srgbClr val="000000"/>
                </a:solidFill>
              </a:rPr>
              <a:t> jupyter notebook </a:t>
            </a:r>
            <a:r>
              <a:rPr lang="en" sz="1100" u="sng">
                <a:solidFill>
                  <a:schemeClr val="hlink"/>
                </a:solidFill>
                <a:hlinkClick r:id="rId3"/>
              </a:rPr>
              <a:t>here</a:t>
            </a:r>
            <a:endParaRPr sz="1100">
              <a:solidFill>
                <a:srgbClr val="000000"/>
              </a:solidFill>
            </a:endParaRPr>
          </a:p>
        </p:txBody>
      </p:sp>
      <p:pic>
        <p:nvPicPr>
          <p:cNvPr id="116" name="Google Shape;116;p27"/>
          <p:cNvPicPr preferRelativeResize="0"/>
          <p:nvPr/>
        </p:nvPicPr>
        <p:blipFill>
          <a:blip r:embed="rId4">
            <a:alphaModFix/>
          </a:blip>
          <a:stretch>
            <a:fillRect/>
          </a:stretch>
        </p:blipFill>
        <p:spPr>
          <a:xfrm>
            <a:off x="2123000" y="618075"/>
            <a:ext cx="4897974" cy="3108850"/>
          </a:xfrm>
          <a:prstGeom prst="rect">
            <a:avLst/>
          </a:prstGeom>
          <a:noFill/>
          <a:ln>
            <a:noFill/>
          </a:ln>
        </p:spPr>
      </p:pic>
      <p:sp>
        <p:nvSpPr>
          <p:cNvPr id="117" name="Google Shape;117;p27"/>
          <p:cNvSpPr txBox="1"/>
          <p:nvPr/>
        </p:nvSpPr>
        <p:spPr>
          <a:xfrm>
            <a:off x="174250" y="3760650"/>
            <a:ext cx="87693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The distribution of the highest conversion rate is found in customers who are included in the middle-aged category. This means that middle-aged customers have a higher probability of taking actions that are profitable for our platform. We must retain customers who fall into this category, by providing specific advertisements and discounts for customers who are in this category.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type="title"/>
          </p:nvPr>
        </p:nvSpPr>
        <p:spPr>
          <a:xfrm>
            <a:off x="0" y="-12175"/>
            <a:ext cx="7866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Conversion Rate Analysis Based on Income, Spending and Age</a:t>
            </a:r>
            <a:endParaRPr b="1" i="1"/>
          </a:p>
        </p:txBody>
      </p:sp>
      <p:sp>
        <p:nvSpPr>
          <p:cNvPr id="123" name="Google Shape;123;p28"/>
          <p:cNvSpPr txBox="1"/>
          <p:nvPr/>
        </p:nvSpPr>
        <p:spPr>
          <a:xfrm>
            <a:off x="4656000" y="4772700"/>
            <a:ext cx="44880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1100">
                <a:solidFill>
                  <a:schemeClr val="dk1"/>
                </a:solidFill>
              </a:rPr>
              <a:t>For more details, see jupyter notebook </a:t>
            </a:r>
            <a:r>
              <a:rPr lang="en" sz="1100" u="sng">
                <a:solidFill>
                  <a:schemeClr val="accent5"/>
                </a:solidFill>
                <a:hlinkClick r:id="rId3">
                  <a:extLst>
                    <a:ext uri="{A12FA001-AC4F-418D-AE19-62706E023703}">
                      <ahyp:hlinkClr val="tx"/>
                    </a:ext>
                  </a:extLst>
                </a:hlinkClick>
              </a:rPr>
              <a:t>here</a:t>
            </a:r>
            <a:endParaRPr sz="1100">
              <a:solidFill>
                <a:schemeClr val="dk1"/>
              </a:solidFill>
            </a:endParaRPr>
          </a:p>
          <a:p>
            <a:pPr indent="0" lvl="0" marL="0" rtl="0" algn="r">
              <a:lnSpc>
                <a:spcPct val="100000"/>
              </a:lnSpc>
              <a:spcBef>
                <a:spcPts val="0"/>
              </a:spcBef>
              <a:spcAft>
                <a:spcPts val="0"/>
              </a:spcAft>
              <a:buNone/>
            </a:pPr>
            <a:r>
              <a:t/>
            </a:r>
            <a:endParaRPr sz="1100"/>
          </a:p>
        </p:txBody>
      </p:sp>
      <p:sp>
        <p:nvSpPr>
          <p:cNvPr id="124" name="Google Shape;124;p28"/>
          <p:cNvSpPr txBox="1"/>
          <p:nvPr/>
        </p:nvSpPr>
        <p:spPr>
          <a:xfrm>
            <a:off x="174250" y="3760650"/>
            <a:ext cx="87693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Customers who have higher income and total spending tend to have higher conversion rates. To increase the conversion rate, we can encourage customers to make higher spending by doing bundling promos in the form of flash sales periodically.</a:t>
            </a:r>
            <a:endParaRPr/>
          </a:p>
        </p:txBody>
      </p:sp>
      <p:pic>
        <p:nvPicPr>
          <p:cNvPr id="125" name="Google Shape;125;p28"/>
          <p:cNvPicPr preferRelativeResize="0"/>
          <p:nvPr/>
        </p:nvPicPr>
        <p:blipFill>
          <a:blip r:embed="rId4">
            <a:alphaModFix/>
          </a:blip>
          <a:stretch>
            <a:fillRect/>
          </a:stretch>
        </p:blipFill>
        <p:spPr>
          <a:xfrm>
            <a:off x="968888" y="560525"/>
            <a:ext cx="3200125" cy="3200125"/>
          </a:xfrm>
          <a:prstGeom prst="rect">
            <a:avLst/>
          </a:prstGeom>
          <a:noFill/>
          <a:ln>
            <a:noFill/>
          </a:ln>
        </p:spPr>
      </p:pic>
      <p:pic>
        <p:nvPicPr>
          <p:cNvPr id="126" name="Google Shape;126;p28"/>
          <p:cNvPicPr preferRelativeResize="0"/>
          <p:nvPr/>
        </p:nvPicPr>
        <p:blipFill>
          <a:blip r:embed="rId5">
            <a:alphaModFix/>
          </a:blip>
          <a:stretch>
            <a:fillRect/>
          </a:stretch>
        </p:blipFill>
        <p:spPr>
          <a:xfrm>
            <a:off x="4656000" y="560525"/>
            <a:ext cx="3138149" cy="320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0" y="-12175"/>
            <a:ext cx="7866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Conversion Rate Analysis Based on Income, Spending and Age</a:t>
            </a:r>
            <a:endParaRPr b="1" i="1"/>
          </a:p>
        </p:txBody>
      </p:sp>
      <p:sp>
        <p:nvSpPr>
          <p:cNvPr id="132" name="Google Shape;132;p29"/>
          <p:cNvSpPr txBox="1"/>
          <p:nvPr/>
        </p:nvSpPr>
        <p:spPr>
          <a:xfrm>
            <a:off x="4656000" y="4772700"/>
            <a:ext cx="44880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1100">
                <a:solidFill>
                  <a:schemeClr val="dk1"/>
                </a:solidFill>
              </a:rPr>
              <a:t>For more details, see jupyter notebook </a:t>
            </a:r>
            <a:r>
              <a:rPr lang="en" sz="1100" u="sng">
                <a:solidFill>
                  <a:schemeClr val="accent5"/>
                </a:solidFill>
                <a:hlinkClick r:id="rId3">
                  <a:extLst>
                    <a:ext uri="{A12FA001-AC4F-418D-AE19-62706E023703}">
                      <ahyp:hlinkClr val="tx"/>
                    </a:ext>
                  </a:extLst>
                </a:hlinkClick>
              </a:rPr>
              <a:t>here</a:t>
            </a:r>
            <a:endParaRPr sz="1100">
              <a:solidFill>
                <a:schemeClr val="dk1"/>
              </a:solidFill>
            </a:endParaRPr>
          </a:p>
          <a:p>
            <a:pPr indent="0" lvl="0" marL="0" rtl="0" algn="r">
              <a:lnSpc>
                <a:spcPct val="100000"/>
              </a:lnSpc>
              <a:spcBef>
                <a:spcPts val="0"/>
              </a:spcBef>
              <a:spcAft>
                <a:spcPts val="0"/>
              </a:spcAft>
              <a:buNone/>
            </a:pPr>
            <a:r>
              <a:t/>
            </a:r>
            <a:endParaRPr sz="1100"/>
          </a:p>
        </p:txBody>
      </p:sp>
      <p:sp>
        <p:nvSpPr>
          <p:cNvPr id="133" name="Google Shape;133;p29"/>
          <p:cNvSpPr txBox="1"/>
          <p:nvPr/>
        </p:nvSpPr>
        <p:spPr>
          <a:xfrm>
            <a:off x="174250" y="3760650"/>
            <a:ext cx="87693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Customers with fewer children have a larger total spend on our platform compared to customers with more children. This is because there are fewer dependents in families with fewer children. To increase the total spend on our platform, we can provide specific ads and offers for families who have more than 1 child.</a:t>
            </a:r>
            <a:endParaRPr/>
          </a:p>
        </p:txBody>
      </p:sp>
      <p:pic>
        <p:nvPicPr>
          <p:cNvPr id="134" name="Google Shape;134;p29"/>
          <p:cNvPicPr preferRelativeResize="0"/>
          <p:nvPr/>
        </p:nvPicPr>
        <p:blipFill>
          <a:blip r:embed="rId4">
            <a:alphaModFix/>
          </a:blip>
          <a:stretch>
            <a:fillRect/>
          </a:stretch>
        </p:blipFill>
        <p:spPr>
          <a:xfrm>
            <a:off x="2530225" y="684575"/>
            <a:ext cx="3855923" cy="3076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